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4" r:id="rId9"/>
    <p:sldId id="266" r:id="rId10"/>
    <p:sldId id="268" r:id="rId11"/>
    <p:sldId id="267" r:id="rId12"/>
    <p:sldId id="269" r:id="rId13"/>
    <p:sldId id="270" r:id="rId14"/>
    <p:sldId id="271" r:id="rId15"/>
    <p:sldId id="278" r:id="rId16"/>
    <p:sldId id="272" r:id="rId17"/>
    <p:sldId id="279" r:id="rId18"/>
    <p:sldId id="273" r:id="rId19"/>
    <p:sldId id="284" r:id="rId20"/>
    <p:sldId id="274" r:id="rId21"/>
    <p:sldId id="275" r:id="rId22"/>
    <p:sldId id="276" r:id="rId23"/>
    <p:sldId id="285" r:id="rId24"/>
    <p:sldId id="282" r:id="rId25"/>
    <p:sldId id="261" r:id="rId26"/>
    <p:sldId id="277" r:id="rId27"/>
    <p:sldId id="280" r:id="rId28"/>
    <p:sldId id="281" r:id="rId29"/>
    <p:sldId id="28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126" d="100"/>
          <a:sy n="12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21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69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81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51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88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29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30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88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38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A8D01-3F28-4255-85D1-FA22F1FDCEEC}" type="datetimeFigureOut">
              <a:rPr lang="cs-CZ" smtClean="0"/>
              <a:t>8.11.2016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9F316-4824-4327-9334-0548AB4F00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9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c.europa.eu/transport/themes/its/road/action_plan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EasyWay</a:t>
            </a:r>
            <a:r>
              <a:rPr lang="cs-CZ" dirty="0" smtClean="0"/>
              <a:t> - </a:t>
            </a:r>
            <a:r>
              <a:rPr lang="cs-CZ" dirty="0" err="1" smtClean="0"/>
              <a:t>conclusion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2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32116" cy="59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7740352" y="5157192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3563888" y="285293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6732240" y="285293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2422218" y="4012462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7812360" y="285293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2449647" y="5157192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4932040" y="5157192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6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Remaining</a:t>
            </a:r>
            <a:r>
              <a:rPr lang="cs-CZ" dirty="0" smtClean="0"/>
              <a:t> </a:t>
            </a:r>
            <a:r>
              <a:rPr lang="cs-CZ" dirty="0" err="1" smtClean="0"/>
              <a:t>Guidelines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Ramp </a:t>
            </a:r>
            <a:r>
              <a:rPr lang="cs-CZ" dirty="0" err="1" smtClean="0"/>
              <a:t>Metering</a:t>
            </a:r>
            <a:endParaRPr lang="cs-CZ" dirty="0" smtClean="0"/>
          </a:p>
          <a:p>
            <a:r>
              <a:rPr lang="cs-CZ" dirty="0"/>
              <a:t>HGV </a:t>
            </a:r>
            <a:r>
              <a:rPr lang="cs-CZ" dirty="0" err="1"/>
              <a:t>Overtaking</a:t>
            </a:r>
            <a:r>
              <a:rPr lang="cs-CZ" dirty="0"/>
              <a:t> </a:t>
            </a:r>
            <a:r>
              <a:rPr lang="cs-CZ" dirty="0" err="1" smtClean="0"/>
              <a:t>Ban</a:t>
            </a:r>
            <a:endParaRPr lang="cs-CZ" dirty="0" smtClean="0"/>
          </a:p>
          <a:p>
            <a:r>
              <a:rPr lang="en-US" dirty="0"/>
              <a:t>Traffic Management Plan Service for Corridors and </a:t>
            </a:r>
            <a:r>
              <a:rPr lang="en-US" dirty="0" smtClean="0"/>
              <a:t>Networks</a:t>
            </a:r>
            <a:endParaRPr lang="cs-CZ" dirty="0" smtClean="0"/>
          </a:p>
          <a:p>
            <a:r>
              <a:rPr lang="en-US" dirty="0"/>
              <a:t>Access to Abnormal Goods Transport </a:t>
            </a:r>
            <a:r>
              <a:rPr lang="en-US" dirty="0" smtClean="0"/>
              <a:t>Regulations</a:t>
            </a:r>
            <a:endParaRPr lang="cs-CZ" dirty="0" smtClean="0"/>
          </a:p>
          <a:p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VMS </a:t>
            </a:r>
            <a:r>
              <a:rPr lang="cs-CZ" dirty="0" smtClean="0"/>
              <a:t>Design</a:t>
            </a:r>
          </a:p>
          <a:p>
            <a:r>
              <a:rPr lang="cs-CZ" dirty="0"/>
              <a:t>DATEX </a:t>
            </a:r>
            <a:r>
              <a:rPr lang="cs-CZ" dirty="0" smtClean="0"/>
              <a:t>II</a:t>
            </a:r>
          </a:p>
          <a:p>
            <a:r>
              <a:rPr lang="cs-CZ" dirty="0" err="1"/>
              <a:t>EasyWay</a:t>
            </a:r>
            <a:r>
              <a:rPr lang="cs-CZ" dirty="0"/>
              <a:t> </a:t>
            </a:r>
            <a:r>
              <a:rPr lang="cs-CZ" dirty="0" err="1"/>
              <a:t>Operating</a:t>
            </a:r>
            <a:r>
              <a:rPr lang="cs-CZ" dirty="0"/>
              <a:t> </a:t>
            </a:r>
            <a:r>
              <a:rPr lang="cs-CZ" dirty="0" err="1"/>
              <a:t>Environments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0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Ramp </a:t>
            </a:r>
            <a:r>
              <a:rPr lang="cs-CZ" dirty="0" err="1" smtClean="0"/>
              <a:t>Metering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Ramp metering is a </a:t>
            </a:r>
            <a:r>
              <a:rPr lang="en-US" b="1" dirty="0"/>
              <a:t>traffic management measure </a:t>
            </a:r>
            <a:r>
              <a:rPr lang="en-US" dirty="0"/>
              <a:t>designed to reduce the disruption from platoons of vehicles entering the main carriageway at on-ramps. </a:t>
            </a:r>
            <a:endParaRPr lang="cs-CZ" dirty="0" smtClean="0"/>
          </a:p>
          <a:p>
            <a:r>
              <a:rPr lang="en-US" dirty="0" smtClean="0"/>
              <a:t>is </a:t>
            </a:r>
            <a:r>
              <a:rPr lang="en-US" dirty="0" err="1"/>
              <a:t>characterised</a:t>
            </a:r>
            <a:r>
              <a:rPr lang="en-US" dirty="0"/>
              <a:t> by: </a:t>
            </a:r>
          </a:p>
          <a:p>
            <a:pPr lvl="1"/>
            <a:r>
              <a:rPr lang="en-US" dirty="0" smtClean="0"/>
              <a:t>mainline </a:t>
            </a:r>
            <a:r>
              <a:rPr lang="en-US" dirty="0"/>
              <a:t>and ramp traffic monitoring </a:t>
            </a:r>
          </a:p>
          <a:p>
            <a:pPr lvl="1"/>
            <a:r>
              <a:rPr lang="cs-CZ" dirty="0" smtClean="0"/>
              <a:t>r</a:t>
            </a:r>
            <a:r>
              <a:rPr lang="en-US" dirty="0" err="1" smtClean="0"/>
              <a:t>egulation</a:t>
            </a:r>
            <a:r>
              <a:rPr lang="en-US" dirty="0" smtClean="0"/>
              <a:t> </a:t>
            </a:r>
            <a:r>
              <a:rPr lang="en-US" dirty="0"/>
              <a:t>of the flow of traffic entering the main carriageway via traffic signals positioned on the on ramp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use of algorithms to determine the required flow and thus the signal timings </a:t>
            </a:r>
          </a:p>
        </p:txBody>
      </p:sp>
    </p:spTree>
    <p:extLst>
      <p:ext uri="{BB962C8B-B14F-4D97-AF65-F5344CB8AC3E}">
        <p14:creationId xmlns:p14="http://schemas.microsoft.com/office/powerpoint/2010/main" val="9800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21"/>
            <a:ext cx="8280598" cy="676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HGV </a:t>
            </a:r>
            <a:r>
              <a:rPr lang="cs-CZ" dirty="0" err="1" smtClean="0"/>
              <a:t>Overtaking</a:t>
            </a:r>
            <a:r>
              <a:rPr lang="cs-CZ" dirty="0" smtClean="0"/>
              <a:t> </a:t>
            </a:r>
            <a:r>
              <a:rPr lang="cs-CZ" dirty="0" err="1" smtClean="0"/>
              <a:t>Ban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deployed HGV overtaking ban intends to: </a:t>
            </a:r>
          </a:p>
          <a:p>
            <a:pPr lvl="1"/>
            <a:r>
              <a:rPr lang="en-US" dirty="0" smtClean="0"/>
              <a:t>Monitor </a:t>
            </a:r>
            <a:r>
              <a:rPr lang="en-US" dirty="0"/>
              <a:t>and manage the HGV traffic flow onto the motorway network, </a:t>
            </a:r>
          </a:p>
          <a:p>
            <a:pPr lvl="1"/>
            <a:r>
              <a:rPr lang="en-US" dirty="0" smtClean="0"/>
              <a:t>Improve </a:t>
            </a:r>
            <a:r>
              <a:rPr lang="en-US" dirty="0"/>
              <a:t>journey duration and safety for personal vehicles by reducing queues caused by slow lorries overtaking, 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a better acceptance of heavy goods vehicles by other road users </a:t>
            </a:r>
          </a:p>
          <a:p>
            <a:r>
              <a:rPr lang="en-US" dirty="0" smtClean="0"/>
              <a:t>Information </a:t>
            </a:r>
            <a:r>
              <a:rPr lang="en-US" dirty="0"/>
              <a:t>provision </a:t>
            </a:r>
            <a:r>
              <a:rPr lang="cs-CZ" dirty="0" smtClean="0"/>
              <a:t>(</a:t>
            </a:r>
            <a:r>
              <a:rPr lang="en-US" dirty="0" smtClean="0"/>
              <a:t>Pre-trip and on-trip</a:t>
            </a:r>
            <a:r>
              <a:rPr lang="cs-CZ" dirty="0" smtClean="0"/>
              <a:t>), VMS, </a:t>
            </a:r>
            <a:r>
              <a:rPr lang="en-US" dirty="0" smtClean="0"/>
              <a:t>should </a:t>
            </a:r>
            <a:r>
              <a:rPr lang="en-US" dirty="0"/>
              <a:t>be coordinated with traffic management </a:t>
            </a:r>
            <a:r>
              <a:rPr lang="en-US" dirty="0" smtClean="0"/>
              <a:t>plans. 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practice, an HGV overtaking ban is often an integrated part in a larger traffic management system: </a:t>
            </a:r>
          </a:p>
          <a:p>
            <a:pPr lvl="1"/>
            <a:r>
              <a:rPr lang="cs-CZ" dirty="0" smtClean="0"/>
              <a:t>Hard </a:t>
            </a:r>
            <a:r>
              <a:rPr lang="cs-CZ" dirty="0" err="1"/>
              <a:t>shoulder</a:t>
            </a:r>
            <a:r>
              <a:rPr lang="cs-CZ" dirty="0"/>
              <a:t> </a:t>
            </a:r>
            <a:r>
              <a:rPr lang="cs-CZ" dirty="0" err="1"/>
              <a:t>running</a:t>
            </a:r>
            <a:r>
              <a:rPr lang="cs-CZ" dirty="0"/>
              <a:t> </a:t>
            </a:r>
          </a:p>
          <a:p>
            <a:pPr lvl="1"/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 err="1"/>
              <a:t>lane</a:t>
            </a:r>
            <a:r>
              <a:rPr lang="cs-CZ" dirty="0"/>
              <a:t> management </a:t>
            </a:r>
          </a:p>
          <a:p>
            <a:pPr lvl="1"/>
            <a:r>
              <a:rPr lang="cs-CZ" dirty="0" err="1" smtClean="0"/>
              <a:t>Variable</a:t>
            </a:r>
            <a:r>
              <a:rPr lang="cs-CZ" dirty="0" smtClean="0"/>
              <a:t> </a:t>
            </a:r>
            <a:r>
              <a:rPr lang="cs-CZ" dirty="0"/>
              <a:t>speed limit </a:t>
            </a:r>
          </a:p>
          <a:p>
            <a:pPr lvl="1"/>
            <a:r>
              <a:rPr lang="cs-CZ" dirty="0" err="1" smtClean="0"/>
              <a:t>Dynamic</a:t>
            </a:r>
            <a:r>
              <a:rPr lang="cs-CZ" dirty="0" smtClean="0"/>
              <a:t> </a:t>
            </a:r>
            <a:r>
              <a:rPr lang="cs-CZ" dirty="0"/>
              <a:t>incident </a:t>
            </a:r>
            <a:r>
              <a:rPr lang="cs-CZ" dirty="0" err="1"/>
              <a:t>warning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1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04" y="1124744"/>
            <a:ext cx="56388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429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Traffic Management Plan Service for Corridors and Networks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TMP is the pre-defined allocation of a </a:t>
            </a:r>
            <a:r>
              <a:rPr lang="en-US" b="1" dirty="0"/>
              <a:t>set of measures to a specific situation</a:t>
            </a:r>
            <a:r>
              <a:rPr lang="en-US" dirty="0"/>
              <a:t> in order to </a:t>
            </a:r>
            <a:r>
              <a:rPr lang="en-US" b="1" dirty="0"/>
              <a:t>control and guide traffic flows </a:t>
            </a:r>
            <a:r>
              <a:rPr lang="en-US" dirty="0"/>
              <a:t>as well as to </a:t>
            </a:r>
            <a:r>
              <a:rPr lang="en-US" b="1" dirty="0"/>
              <a:t>inform road-users</a:t>
            </a:r>
            <a:r>
              <a:rPr lang="en-US" dirty="0"/>
              <a:t> in real-time and provide a consistent and timely service to the road user. </a:t>
            </a:r>
            <a:endParaRPr lang="cs-CZ" dirty="0" smtClean="0"/>
          </a:p>
          <a:p>
            <a:r>
              <a:rPr lang="en-US" dirty="0" smtClean="0"/>
              <a:t>Initial </a:t>
            </a:r>
            <a:r>
              <a:rPr lang="en-US" dirty="0"/>
              <a:t>situations can be unforeseeable (incidents, accidents) or predictable (recurrent or non-recurrent events). The measures are always applied on a temporary basis.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1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9564" cy="517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9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Abnormal Goods Transport Regulations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information service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b="1" dirty="0" smtClean="0"/>
              <a:t>country-specific </a:t>
            </a:r>
            <a:r>
              <a:rPr lang="en-US" b="1" dirty="0"/>
              <a:t>information on the vehicle regulations</a:t>
            </a:r>
            <a:r>
              <a:rPr lang="en-US" dirty="0"/>
              <a:t> and </a:t>
            </a:r>
            <a:r>
              <a:rPr lang="en-US" b="1" dirty="0"/>
              <a:t>permit application procedures</a:t>
            </a:r>
            <a:r>
              <a:rPr lang="en-US" dirty="0"/>
              <a:t>, contact persons, and guidelines for completing application forms for abnormal transports. </a:t>
            </a:r>
          </a:p>
          <a:p>
            <a:r>
              <a:rPr lang="en-US" dirty="0" smtClean="0"/>
              <a:t>provides </a:t>
            </a:r>
            <a:r>
              <a:rPr lang="en-US" dirty="0"/>
              <a:t>access to the necessary information </a:t>
            </a:r>
            <a:endParaRPr lang="cs-CZ" dirty="0" smtClean="0"/>
          </a:p>
          <a:p>
            <a:pPr lvl="1"/>
            <a:r>
              <a:rPr lang="en-US" dirty="0" smtClean="0"/>
              <a:t>abnormal </a:t>
            </a:r>
            <a:r>
              <a:rPr lang="en-US" dirty="0"/>
              <a:t>transports </a:t>
            </a:r>
            <a:r>
              <a:rPr lang="en-US" dirty="0" err="1"/>
              <a:t>standardised</a:t>
            </a:r>
            <a:r>
              <a:rPr lang="en-US" dirty="0"/>
              <a:t> for all European States, in a language understandable to the </a:t>
            </a:r>
            <a:r>
              <a:rPr lang="en-US" dirty="0" err="1"/>
              <a:t>haulier</a:t>
            </a:r>
            <a:r>
              <a:rPr lang="en-US" dirty="0"/>
              <a:t>/applicant </a:t>
            </a:r>
            <a:r>
              <a:rPr lang="en-US" dirty="0" smtClean="0"/>
              <a:t>and </a:t>
            </a:r>
            <a:r>
              <a:rPr lang="en-US" dirty="0"/>
              <a:t>in a time frame acceptable to modern logistics. 	</a:t>
            </a:r>
          </a:p>
        </p:txBody>
      </p:sp>
    </p:spTree>
    <p:extLst>
      <p:ext uri="{BB962C8B-B14F-4D97-AF65-F5344CB8AC3E}">
        <p14:creationId xmlns:p14="http://schemas.microsoft.com/office/powerpoint/2010/main" val="15671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88" y="188640"/>
            <a:ext cx="4988316" cy="63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0" y="692696"/>
            <a:ext cx="446387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project for Europe-wide ITS </a:t>
            </a:r>
            <a:r>
              <a:rPr lang="en-US" b="1" dirty="0"/>
              <a:t>deployment</a:t>
            </a:r>
            <a:r>
              <a:rPr lang="en-US" dirty="0"/>
              <a:t> on main TERN corridors</a:t>
            </a:r>
          </a:p>
          <a:p>
            <a:r>
              <a:rPr lang="en-US" dirty="0" smtClean="0"/>
              <a:t>It sets clear targets, identifies the set of necessary ITS European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to </a:t>
            </a:r>
            <a:r>
              <a:rPr lang="cs-CZ" dirty="0" err="1" smtClean="0"/>
              <a:t>deploy</a:t>
            </a:r>
            <a:r>
              <a:rPr lang="cs-CZ" dirty="0" smtClean="0"/>
              <a:t> </a:t>
            </a:r>
            <a:r>
              <a:rPr lang="cs-CZ" b="1" dirty="0" smtClean="0"/>
              <a:t>(</a:t>
            </a:r>
            <a:r>
              <a:rPr lang="cs-CZ" b="1" dirty="0" err="1" smtClean="0"/>
              <a:t>Traveller</a:t>
            </a:r>
            <a:r>
              <a:rPr lang="cs-CZ" b="1" dirty="0" smtClean="0"/>
              <a:t> </a:t>
            </a:r>
            <a:r>
              <a:rPr lang="cs-CZ" b="1" dirty="0" err="1" smtClean="0"/>
              <a:t>Information</a:t>
            </a:r>
            <a:r>
              <a:rPr lang="cs-CZ" b="1" dirty="0" smtClean="0"/>
              <a:t>, Traffic Management and </a:t>
            </a:r>
            <a:r>
              <a:rPr lang="cs-CZ" b="1" dirty="0" err="1" smtClean="0"/>
              <a:t>Freight</a:t>
            </a:r>
            <a:r>
              <a:rPr lang="cs-CZ" b="1" dirty="0" smtClean="0"/>
              <a:t> and </a:t>
            </a:r>
            <a:r>
              <a:rPr lang="cs-CZ" b="1" dirty="0" err="1" smtClean="0"/>
              <a:t>Logistic</a:t>
            </a:r>
            <a:r>
              <a:rPr lang="cs-CZ" b="1" dirty="0" smtClean="0"/>
              <a:t> </a:t>
            </a:r>
            <a:r>
              <a:rPr lang="cs-CZ" b="1" dirty="0" err="1" smtClean="0"/>
              <a:t>Services</a:t>
            </a:r>
            <a:r>
              <a:rPr lang="cs-CZ" b="1" dirty="0" smtClean="0"/>
              <a:t>).</a:t>
            </a:r>
            <a:endParaRPr lang="cs-CZ" dirty="0" smtClean="0"/>
          </a:p>
          <a:p>
            <a:r>
              <a:rPr lang="en-US" dirty="0" smtClean="0"/>
              <a:t>Driven </a:t>
            </a:r>
            <a:r>
              <a:rPr lang="en-US" dirty="0"/>
              <a:t>by national road authorities and operators with </a:t>
            </a:r>
            <a:r>
              <a:rPr lang="en-US" dirty="0" smtClean="0"/>
              <a:t>associated</a:t>
            </a:r>
            <a:r>
              <a:rPr lang="cs-CZ" dirty="0" smtClean="0"/>
              <a:t> </a:t>
            </a:r>
            <a:r>
              <a:rPr lang="en-US" dirty="0" smtClean="0"/>
              <a:t>partners </a:t>
            </a:r>
            <a:r>
              <a:rPr lang="en-US" dirty="0"/>
              <a:t>including the automotive industry, telecom operators </a:t>
            </a:r>
            <a:r>
              <a:rPr lang="en-US" dirty="0" smtClean="0"/>
              <a:t>and</a:t>
            </a:r>
            <a:r>
              <a:rPr lang="cs-CZ" dirty="0" smtClean="0"/>
              <a:t> public </a:t>
            </a:r>
            <a:r>
              <a:rPr lang="cs-CZ" dirty="0"/>
              <a:t>transport </a:t>
            </a:r>
            <a:r>
              <a:rPr lang="cs-CZ" dirty="0" err="1"/>
              <a:t>stakeholders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48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VMS Design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general philosophy of VMS message design, synthesized through its 32 principles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7913"/>
            <a:ext cx="7883624" cy="39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DATEX II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 </a:t>
            </a:r>
            <a:r>
              <a:rPr lang="en-US" dirty="0" err="1" smtClean="0"/>
              <a:t>standardised</a:t>
            </a:r>
            <a:r>
              <a:rPr lang="en-US" dirty="0" smtClean="0"/>
              <a:t> </a:t>
            </a:r>
            <a:r>
              <a:rPr lang="en-US" dirty="0"/>
              <a:t>way to exchange </a:t>
            </a:r>
            <a:r>
              <a:rPr lang="en-US" dirty="0" smtClean="0"/>
              <a:t>data</a:t>
            </a:r>
            <a:r>
              <a:rPr lang="cs-CZ" smtClean="0"/>
              <a:t>, </a:t>
            </a:r>
          </a:p>
          <a:p>
            <a:r>
              <a:rPr lang="cs-CZ" smtClean="0"/>
              <a:t>data </a:t>
            </a:r>
            <a:r>
              <a:rPr lang="cs-CZ" dirty="0" err="1" smtClean="0"/>
              <a:t>is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endParaRPr lang="cs-CZ" dirty="0" smtClean="0"/>
          </a:p>
          <a:p>
            <a:pPr lvl="1"/>
            <a:r>
              <a:rPr lang="en-US" dirty="0" smtClean="0"/>
              <a:t>Road </a:t>
            </a:r>
            <a:r>
              <a:rPr lang="en-US" dirty="0"/>
              <a:t>and traffic-related events (called in DATEX II “Traffic elements”) </a:t>
            </a:r>
          </a:p>
          <a:p>
            <a:pPr lvl="1"/>
            <a:r>
              <a:rPr lang="en-US" dirty="0" smtClean="0"/>
              <a:t>Operator </a:t>
            </a:r>
            <a:r>
              <a:rPr lang="en-US" dirty="0"/>
              <a:t>actions (like network management, road works, sign </a:t>
            </a:r>
            <a:r>
              <a:rPr lang="en-US" dirty="0" smtClean="0"/>
              <a:t>setting</a:t>
            </a:r>
            <a:r>
              <a:rPr lang="cs-CZ" dirty="0"/>
              <a:t>)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cs-CZ" dirty="0" smtClean="0"/>
              <a:t>Parking </a:t>
            </a:r>
            <a:r>
              <a:rPr lang="cs-CZ" dirty="0" err="1"/>
              <a:t>information</a:t>
            </a:r>
            <a:r>
              <a:rPr lang="cs-CZ" dirty="0"/>
              <a:t> </a:t>
            </a:r>
          </a:p>
          <a:p>
            <a:pPr lvl="1"/>
            <a:r>
              <a:rPr lang="en-US" dirty="0" smtClean="0"/>
              <a:t>Non-road </a:t>
            </a:r>
            <a:r>
              <a:rPr lang="en-US" dirty="0"/>
              <a:t>event information including multimodal information </a:t>
            </a:r>
          </a:p>
          <a:p>
            <a:pPr lvl="1"/>
            <a:r>
              <a:rPr lang="en-US" dirty="0" smtClean="0"/>
              <a:t>Elaborated </a:t>
            </a:r>
            <a:r>
              <a:rPr lang="en-US" dirty="0"/>
              <a:t>data (derived/computed data, e.g. travel times, traffic status) </a:t>
            </a:r>
          </a:p>
          <a:p>
            <a:pPr lvl="1"/>
            <a:r>
              <a:rPr lang="en-US" dirty="0" smtClean="0"/>
              <a:t>Measured </a:t>
            </a:r>
            <a:r>
              <a:rPr lang="en-US" dirty="0"/>
              <a:t>data (direct measurement data from equipment or outstations, e.g. traffic and current weather measurements) </a:t>
            </a:r>
          </a:p>
          <a:p>
            <a:pPr lvl="1"/>
            <a:r>
              <a:rPr lang="en-US" dirty="0" smtClean="0"/>
              <a:t>Messages </a:t>
            </a:r>
            <a:r>
              <a:rPr lang="en-US" dirty="0"/>
              <a:t>displayed on Variable Message Signs (VMS). </a:t>
            </a:r>
          </a:p>
        </p:txBody>
      </p:sp>
    </p:spTree>
    <p:extLst>
      <p:ext uri="{BB962C8B-B14F-4D97-AF65-F5344CB8AC3E}">
        <p14:creationId xmlns:p14="http://schemas.microsoft.com/office/powerpoint/2010/main" val="15671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EasyWay</a:t>
            </a:r>
            <a:r>
              <a:rPr lang="cs-CZ" dirty="0" smtClean="0"/>
              <a:t> 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Environments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set of 18 pre-defined Operating Environments where each </a:t>
            </a:r>
            <a:r>
              <a:rPr lang="en-US" dirty="0" smtClean="0"/>
              <a:t>is </a:t>
            </a:r>
            <a:r>
              <a:rPr lang="en-US" dirty="0"/>
              <a:t>a combination of three criteria: 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characteristics – Motorways, other 3/4 lane roads or 2-lane roads 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typology – Corridor, Network, Link or Critical spot </a:t>
            </a:r>
          </a:p>
          <a:p>
            <a:pPr lvl="1"/>
            <a:r>
              <a:rPr lang="en-US" dirty="0" smtClean="0"/>
              <a:t>Traffic </a:t>
            </a:r>
            <a:r>
              <a:rPr lang="en-US" dirty="0"/>
              <a:t>characteristics – Traffic flow and road safety situations (with optional additions) </a:t>
            </a:r>
            <a:r>
              <a:rPr lang="cs-CZ" dirty="0"/>
              <a:t>	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671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891752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European </a:t>
            </a:r>
            <a:r>
              <a:rPr lang="cs-CZ" dirty="0" err="1" smtClean="0"/>
              <a:t>Dimmension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AutoShape 2" descr="Zobrazování obrázku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Zobrazování obrázku im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Zobrazování obrázku imag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75576" cy="489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EW and ITS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1574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ITS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plan</a:t>
            </a:r>
            <a:r>
              <a:rPr lang="cs-CZ" dirty="0" smtClean="0"/>
              <a:t> – </a:t>
            </a:r>
            <a:r>
              <a:rPr lang="cs-CZ" dirty="0" err="1" smtClean="0"/>
              <a:t>Action</a:t>
            </a:r>
            <a:r>
              <a:rPr lang="cs-CZ" dirty="0" smtClean="0"/>
              <a:t> area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Priority area </a:t>
            </a:r>
            <a:r>
              <a:rPr lang="cs-CZ" dirty="0" err="1" smtClean="0"/>
              <a:t>example</a:t>
            </a:r>
            <a:endParaRPr lang="cs-CZ" dirty="0" smtClean="0"/>
          </a:p>
          <a:p>
            <a:endParaRPr lang="cs-CZ" dirty="0" smtClean="0">
              <a:hlinkClick r:id="rId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" y="1412776"/>
            <a:ext cx="917765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ITS </a:t>
            </a:r>
            <a:r>
              <a:rPr lang="cs-CZ" dirty="0" err="1" smtClean="0"/>
              <a:t>Directive</a:t>
            </a:r>
            <a:r>
              <a:rPr lang="cs-CZ" dirty="0" smtClean="0"/>
              <a:t> 2010/40/EU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Defines </a:t>
            </a:r>
            <a:r>
              <a:rPr lang="en-US" dirty="0"/>
              <a:t>6 Priority Actions „for the development and use of specifications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standards</a:t>
            </a:r>
            <a:r>
              <a:rPr lang="cs-CZ" dirty="0" smtClean="0"/>
              <a:t>“:</a:t>
            </a:r>
          </a:p>
          <a:p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provision of EU-wide </a:t>
            </a:r>
            <a:r>
              <a:rPr lang="en-US" b="1" dirty="0"/>
              <a:t>multimodal travel information </a:t>
            </a:r>
            <a:r>
              <a:rPr lang="en-US" dirty="0"/>
              <a:t>services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provision of EU-wide </a:t>
            </a:r>
            <a:r>
              <a:rPr lang="en-US" b="1" dirty="0"/>
              <a:t>real-time traffic information </a:t>
            </a:r>
            <a:r>
              <a:rPr lang="en-US" dirty="0"/>
              <a:t>services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Data </a:t>
            </a:r>
            <a:r>
              <a:rPr lang="en-US" dirty="0"/>
              <a:t>and procedures for the provision, where possible, of road </a:t>
            </a:r>
            <a:r>
              <a:rPr lang="en-US" b="1" dirty="0"/>
              <a:t>safety related </a:t>
            </a:r>
            <a:r>
              <a:rPr lang="en-US" dirty="0" smtClean="0"/>
              <a:t>minimum</a:t>
            </a:r>
            <a:r>
              <a:rPr lang="cs-CZ" dirty="0" smtClean="0"/>
              <a:t> </a:t>
            </a:r>
            <a:r>
              <a:rPr lang="en-US" dirty="0" smtClean="0"/>
              <a:t>universal </a:t>
            </a:r>
            <a:r>
              <a:rPr lang="en-US" b="1" dirty="0"/>
              <a:t>traffic information </a:t>
            </a:r>
            <a:r>
              <a:rPr lang="en-US" dirty="0"/>
              <a:t>free of charge to users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 err="1"/>
              <a:t>harmonised</a:t>
            </a:r>
            <a:r>
              <a:rPr lang="en-US" dirty="0"/>
              <a:t> provision for an interoperable EU-wide </a:t>
            </a:r>
            <a:r>
              <a:rPr lang="en-US" b="1" dirty="0"/>
              <a:t>eCall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provision of </a:t>
            </a:r>
            <a:r>
              <a:rPr lang="en-US" b="1" dirty="0"/>
              <a:t>information services for safe and secure parking places for trucks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commercial</a:t>
            </a:r>
            <a:r>
              <a:rPr lang="cs-CZ" dirty="0" smtClean="0"/>
              <a:t> </a:t>
            </a:r>
            <a:r>
              <a:rPr lang="cs-CZ" dirty="0" err="1"/>
              <a:t>vehicles</a:t>
            </a:r>
            <a:endParaRPr lang="cs-CZ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provision of </a:t>
            </a:r>
            <a:r>
              <a:rPr lang="en-US" b="1" dirty="0"/>
              <a:t>reservation services for safe and secure parking places for trucks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commercial</a:t>
            </a:r>
            <a:r>
              <a:rPr lang="cs-CZ" dirty="0" smtClean="0"/>
              <a:t> </a:t>
            </a:r>
            <a:r>
              <a:rPr lang="cs-CZ" dirty="0" err="1"/>
              <a:t>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3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ITS </a:t>
            </a:r>
            <a:r>
              <a:rPr lang="cs-CZ" dirty="0" err="1" smtClean="0"/>
              <a:t>Directive</a:t>
            </a:r>
            <a:r>
              <a:rPr lang="cs-CZ" dirty="0" smtClean="0"/>
              <a:t> 2010/40/EU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943"/>
            <a:ext cx="9144000" cy="381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1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Discussion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4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Real </a:t>
            </a:r>
            <a:r>
              <a:rPr lang="cs-CZ" dirty="0" err="1" smtClean="0"/>
              <a:t>deployments</a:t>
            </a:r>
            <a:r>
              <a:rPr lang="cs-CZ" dirty="0" smtClean="0"/>
              <a:t> in </a:t>
            </a:r>
            <a:r>
              <a:rPr lang="cs-CZ" dirty="0" err="1" smtClean="0"/>
              <a:t>corridors</a:t>
            </a:r>
            <a:endParaRPr lang="cs-CZ" dirty="0" smtClean="0"/>
          </a:p>
          <a:p>
            <a:r>
              <a:rPr lang="cs-CZ" dirty="0" err="1" smtClean="0"/>
              <a:t>Harmonization</a:t>
            </a:r>
            <a:r>
              <a:rPr lang="cs-CZ" dirty="0" smtClean="0"/>
              <a:t> + </a:t>
            </a:r>
            <a:r>
              <a:rPr lang="cs-CZ" dirty="0" err="1" smtClean="0"/>
              <a:t>standardization</a:t>
            </a:r>
            <a:endParaRPr lang="cs-CZ" dirty="0" smtClean="0"/>
          </a:p>
          <a:p>
            <a:r>
              <a:rPr lang="cs-CZ" dirty="0" err="1" smtClean="0"/>
              <a:t>Advisory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endParaRPr lang="cs-CZ" dirty="0" smtClean="0"/>
          </a:p>
          <a:p>
            <a:r>
              <a:rPr lang="cs-CZ" dirty="0" err="1" smtClean="0"/>
              <a:t>Guidelines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4986808" cy="635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6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 integrated project for Europe-wide ITS deployment on the TERN</a:t>
            </a:r>
          </a:p>
          <a:p>
            <a:r>
              <a:rPr lang="cs-CZ" dirty="0"/>
              <a:t>3 European </a:t>
            </a:r>
            <a:r>
              <a:rPr lang="cs-CZ" dirty="0" err="1"/>
              <a:t>objectives</a:t>
            </a:r>
            <a:r>
              <a:rPr lang="cs-CZ" dirty="0"/>
              <a:t> :</a:t>
            </a:r>
          </a:p>
          <a:p>
            <a:pPr lvl="1"/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/>
              <a:t>road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,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mobility and decrease congestion,</a:t>
            </a:r>
          </a:p>
          <a:p>
            <a:pPr lvl="1"/>
            <a:r>
              <a:rPr lang="en-US" dirty="0" smtClean="0"/>
              <a:t>decrease </a:t>
            </a:r>
            <a:r>
              <a:rPr lang="en-US" dirty="0"/>
              <a:t>transport burden on the environment</a:t>
            </a:r>
          </a:p>
          <a:p>
            <a:r>
              <a:rPr lang="en-US" dirty="0"/>
              <a:t>One mean : deploy European harmonized ITS services</a:t>
            </a:r>
          </a:p>
          <a:p>
            <a:pPr lvl="1"/>
            <a:r>
              <a:rPr lang="en-US" dirty="0" smtClean="0"/>
              <a:t>95</a:t>
            </a:r>
            <a:r>
              <a:rPr lang="en-US" dirty="0"/>
              <a:t>% of the budget is allocated </a:t>
            </a:r>
            <a:r>
              <a:rPr lang="en-US" b="1" dirty="0"/>
              <a:t>to deployments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6 European studies set the frame for harmonized </a:t>
            </a:r>
            <a:r>
              <a:rPr lang="en-US" dirty="0" smtClean="0"/>
              <a:t>deployments</a:t>
            </a:r>
            <a:endParaRPr lang="cs-CZ" dirty="0" smtClean="0"/>
          </a:p>
          <a:p>
            <a:pPr lvl="1"/>
            <a:endParaRPr lang="en-US" dirty="0"/>
          </a:p>
          <a:p>
            <a:r>
              <a:rPr lang="en-US" dirty="0" err="1" smtClean="0"/>
              <a:t>EasyWay</a:t>
            </a:r>
            <a:r>
              <a:rPr lang="en-US" dirty="0" smtClean="0"/>
              <a:t> </a:t>
            </a:r>
            <a:r>
              <a:rPr lang="en-US" dirty="0"/>
              <a:t>implements most part of the </a:t>
            </a:r>
            <a:r>
              <a:rPr lang="en-US" b="1" dirty="0"/>
              <a:t>ITS action </a:t>
            </a:r>
            <a:r>
              <a:rPr lang="en-US" b="1" dirty="0" smtClean="0"/>
              <a:t>plan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21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Traveller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, </a:t>
            </a:r>
          </a:p>
          <a:p>
            <a:r>
              <a:rPr lang="cs-CZ" dirty="0" smtClean="0"/>
              <a:t>Traffic Management, </a:t>
            </a:r>
          </a:p>
          <a:p>
            <a:r>
              <a:rPr lang="cs-CZ" dirty="0" err="1" smtClean="0"/>
              <a:t>Freight</a:t>
            </a:r>
            <a:r>
              <a:rPr lang="cs-CZ" dirty="0" smtClean="0"/>
              <a:t> and </a:t>
            </a:r>
            <a:r>
              <a:rPr lang="cs-CZ" dirty="0" err="1" smtClean="0"/>
              <a:t>Logistic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,</a:t>
            </a:r>
          </a:p>
          <a:p>
            <a:r>
              <a:rPr lang="cs-CZ" dirty="0" err="1"/>
              <a:t>Connected</a:t>
            </a:r>
            <a:r>
              <a:rPr lang="cs-CZ" dirty="0"/>
              <a:t> ICT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smtClean="0"/>
              <a:t>and</a:t>
            </a:r>
          </a:p>
          <a:p>
            <a:r>
              <a:rPr lang="cs-CZ" dirty="0" err="1" smtClean="0"/>
              <a:t>Crosscutting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endParaRPr lang="cs-CZ" dirty="0" smtClean="0"/>
          </a:p>
          <a:p>
            <a:pPr lvl="1"/>
            <a:r>
              <a:rPr lang="cs-CZ" dirty="0" err="1" smtClean="0"/>
              <a:t>Harmonisation</a:t>
            </a:r>
            <a:r>
              <a:rPr lang="cs-CZ" dirty="0" smtClean="0"/>
              <a:t>, (VMS, DATEX, </a:t>
            </a:r>
            <a:r>
              <a:rPr lang="cs-CZ" dirty="0" err="1" smtClean="0"/>
              <a:t>roadmap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61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EW </a:t>
            </a:r>
            <a:r>
              <a:rPr lang="cs-CZ" sz="3600" dirty="0" err="1" smtClean="0"/>
              <a:t>Deployments</a:t>
            </a:r>
            <a:r>
              <a:rPr lang="cs-CZ" sz="3600" dirty="0" smtClean="0"/>
              <a:t> … (</a:t>
            </a:r>
            <a:r>
              <a:rPr lang="cs-CZ" sz="3600" dirty="0" err="1" smtClean="0"/>
              <a:t>example</a:t>
            </a:r>
            <a:r>
              <a:rPr lang="cs-CZ" sz="3600" dirty="0" smtClean="0"/>
              <a:t> </a:t>
            </a:r>
            <a:r>
              <a:rPr lang="cs-CZ" sz="3600" dirty="0" err="1" smtClean="0"/>
              <a:t>from</a:t>
            </a:r>
            <a:r>
              <a:rPr lang="cs-CZ" sz="3600" dirty="0" smtClean="0"/>
              <a:t> 2008)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Traveller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than 50 millions of European citizens targeted through </a:t>
            </a:r>
            <a:r>
              <a:rPr lang="en-US" dirty="0" smtClean="0"/>
              <a:t>􀂃 </a:t>
            </a:r>
            <a:r>
              <a:rPr lang="en-US" dirty="0"/>
              <a:t>More than 23 000 km of the TERN improved </a:t>
            </a:r>
            <a:r>
              <a:rPr lang="en-US" dirty="0" smtClean="0"/>
              <a:t>with </a:t>
            </a:r>
            <a:r>
              <a:rPr lang="en-US" dirty="0" err="1"/>
              <a:t>ontrip</a:t>
            </a:r>
            <a:endParaRPr lang="en-US" dirty="0"/>
          </a:p>
          <a:p>
            <a:pPr lvl="1"/>
            <a:r>
              <a:rPr lang="cs-CZ" dirty="0" err="1"/>
              <a:t>traveller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 smtClean="0"/>
              <a:t>warnings</a:t>
            </a:r>
            <a:r>
              <a:rPr lang="cs-CZ" dirty="0" smtClean="0"/>
              <a:t> …</a:t>
            </a:r>
          </a:p>
          <a:p>
            <a:r>
              <a:rPr lang="en-US" dirty="0"/>
              <a:t>Traffic Management Services </a:t>
            </a:r>
            <a:endParaRPr lang="cs-CZ" dirty="0" smtClean="0"/>
          </a:p>
          <a:p>
            <a:pPr lvl="1"/>
            <a:r>
              <a:rPr lang="cs-CZ" dirty="0" err="1" smtClean="0"/>
              <a:t>urban</a:t>
            </a:r>
            <a:r>
              <a:rPr lang="cs-CZ" dirty="0" smtClean="0"/>
              <a:t> </a:t>
            </a:r>
            <a:r>
              <a:rPr lang="cs-CZ" dirty="0" err="1"/>
              <a:t>areas</a:t>
            </a:r>
            <a:r>
              <a:rPr lang="cs-CZ" dirty="0" smtClean="0"/>
              <a:t>: </a:t>
            </a:r>
            <a:r>
              <a:rPr lang="en-US" dirty="0" smtClean="0"/>
              <a:t>450 </a:t>
            </a:r>
            <a:r>
              <a:rPr lang="en-US" dirty="0"/>
              <a:t>km of Dynamic lane </a:t>
            </a:r>
            <a:r>
              <a:rPr lang="en-US" dirty="0" smtClean="0"/>
              <a:t>management</a:t>
            </a:r>
            <a:r>
              <a:rPr lang="cs-CZ" dirty="0" smtClean="0"/>
              <a:t>,  </a:t>
            </a:r>
            <a:r>
              <a:rPr lang="cs-CZ" dirty="0"/>
              <a:t>95 </a:t>
            </a:r>
            <a:r>
              <a:rPr lang="cs-CZ" dirty="0" err="1"/>
              <a:t>new</a:t>
            </a:r>
            <a:r>
              <a:rPr lang="cs-CZ" dirty="0"/>
              <a:t> Ramp </a:t>
            </a:r>
            <a:r>
              <a:rPr lang="cs-CZ" dirty="0" err="1"/>
              <a:t>metering</a:t>
            </a:r>
            <a:r>
              <a:rPr lang="cs-CZ" dirty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, 5300 </a:t>
            </a:r>
            <a:r>
              <a:rPr lang="cs-CZ" dirty="0"/>
              <a:t>Incident </a:t>
            </a:r>
            <a:r>
              <a:rPr lang="cs-CZ" dirty="0" err="1" smtClean="0"/>
              <a:t>warning</a:t>
            </a:r>
            <a:r>
              <a:rPr lang="cs-CZ" dirty="0" smtClean="0"/>
              <a:t>, </a:t>
            </a:r>
            <a:r>
              <a:rPr lang="en-US" dirty="0" smtClean="0"/>
              <a:t>2000 </a:t>
            </a:r>
            <a:r>
              <a:rPr lang="en-US" dirty="0"/>
              <a:t>km of Incident </a:t>
            </a:r>
            <a:r>
              <a:rPr lang="en-US" dirty="0" smtClean="0"/>
              <a:t>management</a:t>
            </a:r>
            <a:r>
              <a:rPr lang="cs-CZ" dirty="0" smtClean="0"/>
              <a:t>, </a:t>
            </a:r>
            <a:r>
              <a:rPr lang="en-US" dirty="0" smtClean="0"/>
              <a:t>1400 </a:t>
            </a:r>
            <a:r>
              <a:rPr lang="en-US" dirty="0"/>
              <a:t>km of Speed </a:t>
            </a:r>
            <a:r>
              <a:rPr lang="en-US" dirty="0" smtClean="0"/>
              <a:t>control</a:t>
            </a:r>
            <a:r>
              <a:rPr lang="cs-CZ" dirty="0" smtClean="0"/>
              <a:t> …)</a:t>
            </a:r>
          </a:p>
          <a:p>
            <a:r>
              <a:rPr lang="en-US" dirty="0"/>
              <a:t>Freight &amp; Logistics Services </a:t>
            </a:r>
            <a:endParaRPr lang="cs-CZ" dirty="0" smtClean="0"/>
          </a:p>
          <a:p>
            <a:pPr lvl="1"/>
            <a:r>
              <a:rPr lang="en-US" dirty="0" smtClean="0"/>
              <a:t>966 </a:t>
            </a:r>
            <a:r>
              <a:rPr lang="en-US" dirty="0"/>
              <a:t>km of TERN network covered by special information services </a:t>
            </a:r>
            <a:r>
              <a:rPr lang="en-US" dirty="0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freight</a:t>
            </a:r>
            <a:r>
              <a:rPr lang="cs-CZ" dirty="0" smtClean="0"/>
              <a:t>, </a:t>
            </a:r>
            <a:r>
              <a:rPr lang="en-US" dirty="0" smtClean="0"/>
              <a:t>72 </a:t>
            </a:r>
            <a:r>
              <a:rPr lang="en-US" dirty="0"/>
              <a:t>parking stops with dynamic or static information on truck </a:t>
            </a:r>
            <a:r>
              <a:rPr lang="en-US" dirty="0" smtClean="0"/>
              <a:t>parking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69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EW </a:t>
            </a:r>
            <a:r>
              <a:rPr lang="cs-CZ" sz="3600" dirty="0" err="1" smtClean="0"/>
              <a:t>Deployments</a:t>
            </a:r>
            <a:r>
              <a:rPr lang="cs-CZ" sz="3600" dirty="0" smtClean="0"/>
              <a:t> … (</a:t>
            </a:r>
            <a:r>
              <a:rPr lang="cs-CZ" sz="3600" dirty="0" err="1" smtClean="0"/>
              <a:t>example</a:t>
            </a:r>
            <a:r>
              <a:rPr lang="cs-CZ" sz="3600" dirty="0" smtClean="0"/>
              <a:t> </a:t>
            </a:r>
            <a:r>
              <a:rPr lang="cs-CZ" sz="3600" dirty="0" err="1" smtClean="0"/>
              <a:t>from</a:t>
            </a:r>
            <a:r>
              <a:rPr lang="cs-CZ" sz="3600" dirty="0" smtClean="0"/>
              <a:t> 2008)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Connected ICT Infrastructure </a:t>
            </a:r>
            <a:endParaRPr lang="cs-CZ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monitoring infrastructure </a:t>
            </a:r>
            <a:r>
              <a:rPr lang="en-US" dirty="0" smtClean="0"/>
              <a:t>by </a:t>
            </a:r>
            <a:r>
              <a:rPr lang="en-US" dirty="0"/>
              <a:t>ca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1,800 </a:t>
            </a:r>
            <a:r>
              <a:rPr lang="en-US" dirty="0"/>
              <a:t>fixed traffic monitoring </a:t>
            </a:r>
            <a:r>
              <a:rPr lang="en-US" dirty="0" smtClean="0"/>
              <a:t>stations</a:t>
            </a:r>
            <a:r>
              <a:rPr lang="cs-CZ" dirty="0" smtClean="0"/>
              <a:t>, </a:t>
            </a:r>
            <a:r>
              <a:rPr lang="en-US" dirty="0" smtClean="0"/>
              <a:t>6,300 </a:t>
            </a:r>
            <a:r>
              <a:rPr lang="en-US" dirty="0"/>
              <a:t>km travel time monitoring </a:t>
            </a:r>
            <a:r>
              <a:rPr lang="en-US" dirty="0" smtClean="0"/>
              <a:t>coverage</a:t>
            </a:r>
            <a:r>
              <a:rPr lang="cs-CZ" dirty="0" smtClean="0"/>
              <a:t>, </a:t>
            </a:r>
            <a:r>
              <a:rPr lang="en-US" dirty="0" smtClean="0"/>
              <a:t> </a:t>
            </a:r>
            <a:r>
              <a:rPr lang="en-US" dirty="0"/>
              <a:t>1,000 km automatic incident </a:t>
            </a:r>
            <a:r>
              <a:rPr lang="en-US" dirty="0" smtClean="0"/>
              <a:t>detection</a:t>
            </a:r>
            <a:r>
              <a:rPr lang="cs-CZ" dirty="0" smtClean="0"/>
              <a:t>, </a:t>
            </a:r>
            <a:r>
              <a:rPr lang="en-US" dirty="0" smtClean="0"/>
              <a:t>68 </a:t>
            </a:r>
            <a:r>
              <a:rPr lang="en-US" dirty="0"/>
              <a:t>critical spots covered with automatic incident </a:t>
            </a:r>
            <a:r>
              <a:rPr lang="en-US" dirty="0" smtClean="0"/>
              <a:t>detection</a:t>
            </a:r>
            <a:r>
              <a:rPr lang="cs-CZ" dirty="0" smtClean="0"/>
              <a:t>, </a:t>
            </a:r>
            <a:r>
              <a:rPr lang="cs-CZ" b="1" dirty="0" smtClean="0"/>
              <a:t>5,700 </a:t>
            </a:r>
            <a:r>
              <a:rPr lang="cs-CZ" b="1" dirty="0"/>
              <a:t>CCTV </a:t>
            </a:r>
            <a:r>
              <a:rPr lang="cs-CZ" b="1" dirty="0" err="1" smtClean="0"/>
              <a:t>cameras</a:t>
            </a:r>
            <a:r>
              <a:rPr lang="cs-CZ" dirty="0" smtClean="0"/>
              <a:t>, </a:t>
            </a:r>
            <a:r>
              <a:rPr lang="en-US" dirty="0" smtClean="0"/>
              <a:t>540 </a:t>
            </a:r>
            <a:r>
              <a:rPr lang="en-US" dirty="0"/>
              <a:t>road weather monitoring stations</a:t>
            </a:r>
          </a:p>
          <a:p>
            <a:r>
              <a:rPr lang="en-US" dirty="0" smtClean="0"/>
              <a:t>New </a:t>
            </a:r>
            <a:r>
              <a:rPr lang="en-US" dirty="0"/>
              <a:t>or upgraded </a:t>
            </a:r>
            <a:r>
              <a:rPr lang="en-US" dirty="0" smtClean="0"/>
              <a:t>centers </a:t>
            </a:r>
            <a:r>
              <a:rPr lang="en-US" dirty="0"/>
              <a:t>to operate European ITS </a:t>
            </a:r>
            <a:r>
              <a:rPr lang="en-US" dirty="0" smtClean="0"/>
              <a:t>services</a:t>
            </a:r>
            <a:endParaRPr lang="cs-CZ" dirty="0" smtClean="0"/>
          </a:p>
          <a:p>
            <a:pPr lvl="1"/>
            <a:r>
              <a:rPr lang="cs-CZ" dirty="0" smtClean="0"/>
              <a:t>350 </a:t>
            </a:r>
            <a:r>
              <a:rPr lang="cs-CZ" dirty="0" err="1"/>
              <a:t>traffic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/</a:t>
            </a:r>
            <a:r>
              <a:rPr lang="cs-CZ" dirty="0" err="1"/>
              <a:t>control</a:t>
            </a:r>
            <a:r>
              <a:rPr lang="cs-CZ" dirty="0"/>
              <a:t>/management </a:t>
            </a:r>
            <a:r>
              <a:rPr lang="cs-CZ" dirty="0" err="1" smtClean="0"/>
              <a:t>centres</a:t>
            </a:r>
            <a:r>
              <a:rPr lang="cs-CZ" dirty="0" smtClean="0"/>
              <a:t>, 33 </a:t>
            </a:r>
            <a:r>
              <a:rPr lang="cs-CZ" dirty="0"/>
              <a:t>DATEX </a:t>
            </a:r>
            <a:r>
              <a:rPr lang="cs-CZ" dirty="0" err="1"/>
              <a:t>nodes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47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EW </a:t>
            </a:r>
            <a:r>
              <a:rPr lang="cs-CZ" dirty="0" err="1" smtClean="0"/>
              <a:t>Guidelines</a:t>
            </a:r>
            <a:r>
              <a:rPr lang="cs-CZ" dirty="0" smtClean="0"/>
              <a:t> –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points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b="1" dirty="0" smtClean="0"/>
              <a:t>definition </a:t>
            </a:r>
            <a:r>
              <a:rPr lang="en-US" b="1" dirty="0"/>
              <a:t>of the Core Services</a:t>
            </a:r>
            <a:r>
              <a:rPr lang="en-US" dirty="0"/>
              <a:t>;</a:t>
            </a:r>
          </a:p>
          <a:p>
            <a:r>
              <a:rPr lang="en-US" dirty="0" smtClean="0"/>
              <a:t>A </a:t>
            </a:r>
            <a:r>
              <a:rPr lang="en-US" dirty="0"/>
              <a:t>set of functional and </a:t>
            </a:r>
            <a:r>
              <a:rPr lang="en-US" b="1" dirty="0" err="1"/>
              <a:t>organisational</a:t>
            </a:r>
            <a:r>
              <a:rPr lang="en-US" b="1" dirty="0"/>
              <a:t> </a:t>
            </a:r>
            <a:r>
              <a:rPr lang="en-US" b="1" dirty="0" smtClean="0"/>
              <a:t>requirements</a:t>
            </a:r>
            <a:r>
              <a:rPr lang="cs-CZ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recommendations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implementation</a:t>
            </a:r>
            <a:r>
              <a:rPr lang="cs-CZ" dirty="0" smtClean="0"/>
              <a:t>)</a:t>
            </a:r>
            <a:r>
              <a:rPr lang="en-US" dirty="0" smtClean="0"/>
              <a:t>;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set of </a:t>
            </a:r>
            <a:r>
              <a:rPr lang="en-US" b="1" dirty="0"/>
              <a:t>technical requirements </a:t>
            </a:r>
            <a:r>
              <a:rPr lang="en-US" dirty="0"/>
              <a:t>and </a:t>
            </a:r>
            <a:r>
              <a:rPr lang="en-US" b="1" dirty="0" smtClean="0"/>
              <a:t>recommendations</a:t>
            </a:r>
            <a:r>
              <a:rPr lang="cs-CZ" dirty="0" smtClean="0"/>
              <a:t> (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interoperability </a:t>
            </a:r>
            <a:r>
              <a:rPr lang="en-US" dirty="0"/>
              <a:t>of Core </a:t>
            </a:r>
            <a:r>
              <a:rPr lang="en-US" dirty="0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implementations</a:t>
            </a:r>
            <a:r>
              <a:rPr lang="cs-CZ" dirty="0" smtClean="0"/>
              <a:t>);</a:t>
            </a:r>
            <a:endParaRPr lang="cs-CZ" dirty="0"/>
          </a:p>
          <a:p>
            <a:r>
              <a:rPr lang="en-US" dirty="0" smtClean="0"/>
              <a:t>A </a:t>
            </a:r>
            <a:r>
              <a:rPr lang="en-US" dirty="0"/>
              <a:t>set of </a:t>
            </a:r>
            <a:r>
              <a:rPr lang="en-US" b="1" dirty="0"/>
              <a:t>requirements</a:t>
            </a:r>
            <a:r>
              <a:rPr lang="en-US" dirty="0"/>
              <a:t> and </a:t>
            </a:r>
            <a:r>
              <a:rPr lang="en-US" b="1" dirty="0"/>
              <a:t>recommendations</a:t>
            </a:r>
            <a:r>
              <a:rPr lang="en-US" dirty="0"/>
              <a:t> that </a:t>
            </a:r>
            <a:r>
              <a:rPr lang="en-US" dirty="0" smtClean="0"/>
              <a:t>enable</a:t>
            </a:r>
            <a:r>
              <a:rPr lang="cs-CZ" dirty="0" smtClean="0"/>
              <a:t> </a:t>
            </a:r>
            <a:r>
              <a:rPr lang="en-US" dirty="0" smtClean="0"/>
              <a:t>a common</a:t>
            </a:r>
            <a:r>
              <a:rPr lang="cs-CZ" dirty="0" smtClean="0"/>
              <a:t> </a:t>
            </a:r>
            <a:r>
              <a:rPr lang="en-US" dirty="0" smtClean="0"/>
              <a:t>“</a:t>
            </a:r>
            <a:r>
              <a:rPr lang="en-US" dirty="0"/>
              <a:t>look &amp; feel” </a:t>
            </a:r>
            <a:r>
              <a:rPr lang="en-US" dirty="0" smtClean="0"/>
              <a:t>(display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b="1" dirty="0"/>
              <a:t>recommended level of service </a:t>
            </a:r>
            <a:r>
              <a:rPr lang="en-US" dirty="0"/>
              <a:t>(a minimum and </a:t>
            </a:r>
            <a:r>
              <a:rPr lang="en-US" dirty="0" smtClean="0"/>
              <a:t>an</a:t>
            </a:r>
            <a:r>
              <a:rPr lang="cs-CZ" dirty="0" smtClean="0"/>
              <a:t> </a:t>
            </a:r>
            <a:r>
              <a:rPr lang="en-US" dirty="0" smtClean="0"/>
              <a:t>optimum</a:t>
            </a:r>
            <a:r>
              <a:rPr lang="en-US" dirty="0"/>
              <a:t>)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en-US" dirty="0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51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32116" cy="59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331640" y="141277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411760" y="141277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563888" y="141277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650466" y="141277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763890" y="141277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1300399" y="285293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2417590" y="285293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4566058" y="285293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1331640" y="4005064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5722029" y="2852936"/>
            <a:ext cx="1080120" cy="86409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7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1045</Words>
  <Application>Microsoft Office PowerPoint</Application>
  <PresentationFormat>Předvádění na obrazovce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EasyWay - conclusion</vt:lpstr>
      <vt:lpstr>Key factors</vt:lpstr>
      <vt:lpstr>Prezentace aplikace PowerPoint</vt:lpstr>
      <vt:lpstr>Prezentace aplikace PowerPoint</vt:lpstr>
      <vt:lpstr>Core issues</vt:lpstr>
      <vt:lpstr>EW Deployments … (example from 2008)</vt:lpstr>
      <vt:lpstr>EW Deployments … (example from 2008)</vt:lpstr>
      <vt:lpstr>EW Guidelines – key points</vt:lpstr>
      <vt:lpstr>Prezentace aplikace PowerPoint</vt:lpstr>
      <vt:lpstr>Prezentace aplikace PowerPoint</vt:lpstr>
      <vt:lpstr>Remaining Guidelines</vt:lpstr>
      <vt:lpstr>Ramp Metering</vt:lpstr>
      <vt:lpstr>Prezentace aplikace PowerPoint</vt:lpstr>
      <vt:lpstr>HGV Overtaking Ban</vt:lpstr>
      <vt:lpstr>Prezentace aplikace PowerPoint</vt:lpstr>
      <vt:lpstr>Traffic Management Plan Service for Corridors and Networks</vt:lpstr>
      <vt:lpstr>Prezentace aplikace PowerPoint</vt:lpstr>
      <vt:lpstr>Access to Abnormal Goods Transport Regulations</vt:lpstr>
      <vt:lpstr>Prezentace aplikace PowerPoint</vt:lpstr>
      <vt:lpstr>Principles of VMS Design</vt:lpstr>
      <vt:lpstr>DATEX II</vt:lpstr>
      <vt:lpstr>EasyWay Operating Environments</vt:lpstr>
      <vt:lpstr>Prezentace aplikace PowerPoint</vt:lpstr>
      <vt:lpstr>European Dimmension</vt:lpstr>
      <vt:lpstr>EW and ITS Action plan</vt:lpstr>
      <vt:lpstr>ITS Action plan – Action area</vt:lpstr>
      <vt:lpstr>ITS Directive 2010/40/EU</vt:lpstr>
      <vt:lpstr>ITS Directive 2010/40/EU</vt:lpstr>
      <vt:lpstr>Discussion?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EasyWay - conclusion</dc:title>
  <dc:creator>bures</dc:creator>
  <cp:lastModifiedBy>bures</cp:lastModifiedBy>
  <cp:revision>16</cp:revision>
  <dcterms:created xsi:type="dcterms:W3CDTF">2016-11-08T09:39:25Z</dcterms:created>
  <dcterms:modified xsi:type="dcterms:W3CDTF">2016-11-08T11:02:23Z</dcterms:modified>
</cp:coreProperties>
</file>